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8404800" cy="43891200"/>
  <p:notesSz cx="6985000" cy="92837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88">
          <p15:clr>
            <a:srgbClr val="A4A3A4"/>
          </p15:clr>
        </p15:guide>
        <p15:guide id="2" orient="horz" pos="2544">
          <p15:clr>
            <a:srgbClr val="A4A3A4"/>
          </p15:clr>
        </p15:guide>
        <p15:guide id="3" orient="horz" pos="27647">
          <p15:clr>
            <a:srgbClr val="A4A3A4"/>
          </p15:clr>
        </p15:guide>
        <p15:guide id="4" orient="horz" pos="576">
          <p15:clr>
            <a:srgbClr val="A4A3A4"/>
          </p15:clr>
        </p15:guide>
        <p15:guide id="5" orient="horz" pos="10944">
          <p15:clr>
            <a:srgbClr val="A4A3A4"/>
          </p15:clr>
        </p15:guide>
        <p15:guide id="6" orient="horz" pos="21312">
          <p15:clr>
            <a:srgbClr val="A4A3A4"/>
          </p15:clr>
        </p15:guide>
        <p15:guide id="7" orient="horz" pos="14400">
          <p15:clr>
            <a:srgbClr val="A4A3A4"/>
          </p15:clr>
        </p15:guide>
        <p15:guide id="8" orient="horz" pos="27312">
          <p15:clr>
            <a:srgbClr val="A4A3A4"/>
          </p15:clr>
        </p15:guide>
        <p15:guide id="9" pos="12096">
          <p15:clr>
            <a:srgbClr val="A4A3A4"/>
          </p15:clr>
        </p15:guide>
        <p15:guide id="10" pos="7872">
          <p15:clr>
            <a:srgbClr val="A4A3A4"/>
          </p15:clr>
        </p15:guide>
        <p15:guide id="11" pos="16320">
          <p15:clr>
            <a:srgbClr val="A4A3A4"/>
          </p15:clr>
        </p15:guide>
        <p15:guide id="12" pos="576">
          <p15:clr>
            <a:srgbClr val="A4A3A4"/>
          </p15:clr>
        </p15:guide>
        <p15:guide id="13" pos="23616">
          <p15:clr>
            <a:srgbClr val="A4A3A4"/>
          </p15:clr>
        </p15:guide>
        <p15:guide id="14" pos="24432">
          <p15:clr>
            <a:srgbClr val="A4A3A4"/>
          </p15:clr>
        </p15:guide>
        <p15:guide id="15" pos="8448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1714D3-165F-07BF-A991-5AD1DD174261}" name="Perry, Kirsten" initials="PK" userId="S::kperry@nrel.gov::89c44cb3-b2d3-460a-b0e9-c302859e17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CDCDC"/>
    <a:srgbClr val="0000FF"/>
    <a:srgbClr val="FFFFCC"/>
    <a:srgbClr val="FF0000"/>
    <a:srgbClr val="FF00FF"/>
    <a:srgbClr val="EAEAEA"/>
    <a:srgbClr val="FFFFFF"/>
    <a:srgbClr val="316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875" autoAdjust="0"/>
    <p:restoredTop sz="94660"/>
  </p:normalViewPr>
  <p:slideViewPr>
    <p:cSldViewPr>
      <p:cViewPr>
        <p:scale>
          <a:sx n="45" d="100"/>
          <a:sy n="45" d="100"/>
        </p:scale>
        <p:origin x="1416" y="-5352"/>
      </p:cViewPr>
      <p:guideLst>
        <p:guide orient="horz" pos="7488"/>
        <p:guide orient="horz" pos="2544"/>
        <p:guide orient="horz" pos="27647"/>
        <p:guide orient="horz" pos="576"/>
        <p:guide orient="horz" pos="10944"/>
        <p:guide orient="horz" pos="21312"/>
        <p:guide orient="horz" pos="14400"/>
        <p:guide orient="horz" pos="27312"/>
        <p:guide pos="12096"/>
        <p:guide pos="7872"/>
        <p:guide pos="16320"/>
        <p:guide pos="576"/>
        <p:guide pos="23616"/>
        <p:guide pos="24432"/>
        <p:guide pos="84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8034CB-043C-45EE-8B6B-095A2211D74F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</dgm:pt>
    <dgm:pt modelId="{D1F1B704-81CA-471A-8133-EE0E3D2F6951}">
      <dgm:prSet phldrT="[Text]" custT="1"/>
      <dgm:spPr/>
      <dgm:t>
        <a:bodyPr/>
        <a:lstStyle/>
        <a:p>
          <a:r>
            <a:rPr lang="en-US" sz="3000" dirty="0"/>
            <a:t>Create account</a:t>
          </a:r>
        </a:p>
      </dgm:t>
    </dgm:pt>
    <dgm:pt modelId="{4E80A486-C72F-46EE-9BB7-AC769871A236}" type="parTrans" cxnId="{B7593062-A525-4115-82C7-8566F21A7AE7}">
      <dgm:prSet/>
      <dgm:spPr/>
      <dgm:t>
        <a:bodyPr/>
        <a:lstStyle/>
        <a:p>
          <a:endParaRPr lang="en-US" sz="3000"/>
        </a:p>
      </dgm:t>
    </dgm:pt>
    <dgm:pt modelId="{451F7807-C34B-4DDD-8F19-D7E1D8C5A560}" type="sibTrans" cxnId="{B7593062-A525-4115-82C7-8566F21A7AE7}">
      <dgm:prSet/>
      <dgm:spPr/>
      <dgm:t>
        <a:bodyPr/>
        <a:lstStyle/>
        <a:p>
          <a:endParaRPr lang="en-US" sz="3000"/>
        </a:p>
      </dgm:t>
    </dgm:pt>
    <dgm:pt modelId="{33BBA62F-C389-45AD-A644-2F0235DE97FC}">
      <dgm:prSet phldrT="[Text]" custT="1"/>
      <dgm:spPr/>
      <dgm:t>
        <a:bodyPr/>
        <a:lstStyle/>
        <a:p>
          <a:r>
            <a:rPr lang="en-US" sz="3000" dirty="0"/>
            <a:t>Submit code for designated analysis</a:t>
          </a:r>
        </a:p>
      </dgm:t>
    </dgm:pt>
    <dgm:pt modelId="{915E3DAF-66AA-4558-87D8-4ECC6074BA1C}" type="parTrans" cxnId="{03EDEC9F-1EA1-4C37-8238-31C30558BFA1}">
      <dgm:prSet/>
      <dgm:spPr/>
      <dgm:t>
        <a:bodyPr/>
        <a:lstStyle/>
        <a:p>
          <a:endParaRPr lang="en-US" sz="3000"/>
        </a:p>
      </dgm:t>
    </dgm:pt>
    <dgm:pt modelId="{DBC9A436-B550-4FFF-A012-CB1D509F3DDE}" type="sibTrans" cxnId="{03EDEC9F-1EA1-4C37-8238-31C30558BFA1}">
      <dgm:prSet/>
      <dgm:spPr/>
      <dgm:t>
        <a:bodyPr/>
        <a:lstStyle/>
        <a:p>
          <a:endParaRPr lang="en-US" sz="3000"/>
        </a:p>
      </dgm:t>
    </dgm:pt>
    <dgm:pt modelId="{041A0D64-B221-4E0C-A62C-1D39967348B1}">
      <dgm:prSet phldrT="[Text]" custT="1"/>
      <dgm:spPr/>
      <dgm:t>
        <a:bodyPr/>
        <a:lstStyle/>
        <a:p>
          <a:r>
            <a:rPr lang="en-US" sz="3000" dirty="0"/>
            <a:t>Code runs on validation engine</a:t>
          </a:r>
        </a:p>
      </dgm:t>
    </dgm:pt>
    <dgm:pt modelId="{97CF7EE5-00AC-4004-A770-B42F19BC9889}" type="parTrans" cxnId="{6775F046-34CA-49DF-A1B3-AD41982A1AE9}">
      <dgm:prSet/>
      <dgm:spPr/>
      <dgm:t>
        <a:bodyPr/>
        <a:lstStyle/>
        <a:p>
          <a:endParaRPr lang="en-US" sz="3000"/>
        </a:p>
      </dgm:t>
    </dgm:pt>
    <dgm:pt modelId="{36937A4A-1BF2-46F5-ABDF-3C3B0B05F190}" type="sibTrans" cxnId="{6775F046-34CA-49DF-A1B3-AD41982A1AE9}">
      <dgm:prSet/>
      <dgm:spPr/>
      <dgm:t>
        <a:bodyPr/>
        <a:lstStyle/>
        <a:p>
          <a:endParaRPr lang="en-US" sz="3000"/>
        </a:p>
      </dgm:t>
    </dgm:pt>
    <dgm:pt modelId="{4D1750A9-DE59-4C85-89B1-77C00D90F4DD}">
      <dgm:prSet phldrT="[Text]" custT="1"/>
      <dgm:spPr/>
      <dgm:t>
        <a:bodyPr/>
        <a:lstStyle/>
        <a:p>
          <a:r>
            <a:rPr lang="en-US" sz="3000" dirty="0"/>
            <a:t>Leaderboard updated</a:t>
          </a:r>
        </a:p>
      </dgm:t>
    </dgm:pt>
    <dgm:pt modelId="{B03473F9-62EF-43CE-BEF3-D580A0A6B087}" type="parTrans" cxnId="{026FABC5-A269-4C00-BD9B-506715A4DCD4}">
      <dgm:prSet/>
      <dgm:spPr/>
      <dgm:t>
        <a:bodyPr/>
        <a:lstStyle/>
        <a:p>
          <a:endParaRPr lang="en-US" sz="3000"/>
        </a:p>
      </dgm:t>
    </dgm:pt>
    <dgm:pt modelId="{D0759F56-993C-4CF5-8B4B-91DA0311B7CA}" type="sibTrans" cxnId="{026FABC5-A269-4C00-BD9B-506715A4DCD4}">
      <dgm:prSet/>
      <dgm:spPr/>
      <dgm:t>
        <a:bodyPr/>
        <a:lstStyle/>
        <a:p>
          <a:endParaRPr lang="en-US" sz="3000"/>
        </a:p>
      </dgm:t>
    </dgm:pt>
    <dgm:pt modelId="{2764DAF1-E2E2-4F6E-BAA6-3F03CC28CB8E}">
      <dgm:prSet phldrT="[Text]" custT="1"/>
      <dgm:spPr/>
      <dgm:t>
        <a:bodyPr/>
        <a:lstStyle/>
        <a:p>
          <a:r>
            <a:rPr lang="en-US" sz="3000" dirty="0"/>
            <a:t>Private report sent to developer</a:t>
          </a:r>
        </a:p>
      </dgm:t>
    </dgm:pt>
    <dgm:pt modelId="{7B6903C8-D183-4EC1-AA61-19F94F639F69}" type="parTrans" cxnId="{7264D472-A277-46E9-B48D-EFC1FF3DBC94}">
      <dgm:prSet/>
      <dgm:spPr/>
      <dgm:t>
        <a:bodyPr/>
        <a:lstStyle/>
        <a:p>
          <a:endParaRPr lang="en-US" sz="3000"/>
        </a:p>
      </dgm:t>
    </dgm:pt>
    <dgm:pt modelId="{7B2C1AEB-8A02-4DFB-9A00-BC0A2F9B3769}" type="sibTrans" cxnId="{7264D472-A277-46E9-B48D-EFC1FF3DBC94}">
      <dgm:prSet/>
      <dgm:spPr/>
      <dgm:t>
        <a:bodyPr/>
        <a:lstStyle/>
        <a:p>
          <a:endParaRPr lang="en-US" sz="3000"/>
        </a:p>
      </dgm:t>
    </dgm:pt>
    <dgm:pt modelId="{E13CFA51-BAFD-47D3-A849-7BC63DCE610C}" type="pres">
      <dgm:prSet presAssocID="{6A8034CB-043C-45EE-8B6B-095A2211D74F}" presName="CompostProcess" presStyleCnt="0">
        <dgm:presLayoutVars>
          <dgm:dir/>
          <dgm:resizeHandles val="exact"/>
        </dgm:presLayoutVars>
      </dgm:prSet>
      <dgm:spPr/>
    </dgm:pt>
    <dgm:pt modelId="{C301A2AA-87E6-4235-9010-3D0F7DB9878D}" type="pres">
      <dgm:prSet presAssocID="{6A8034CB-043C-45EE-8B6B-095A2211D74F}" presName="arrow" presStyleLbl="bgShp" presStyleIdx="0" presStyleCnt="1"/>
      <dgm:spPr>
        <a:solidFill>
          <a:schemeClr val="accent5">
            <a:lumMod val="50000"/>
          </a:schemeClr>
        </a:solidFill>
      </dgm:spPr>
    </dgm:pt>
    <dgm:pt modelId="{755CA1A3-AA5E-4406-800C-BD410E70EB7E}" type="pres">
      <dgm:prSet presAssocID="{6A8034CB-043C-45EE-8B6B-095A2211D74F}" presName="linearProcess" presStyleCnt="0"/>
      <dgm:spPr/>
    </dgm:pt>
    <dgm:pt modelId="{C279468B-E291-4967-A3D5-C1B003D36A8F}" type="pres">
      <dgm:prSet presAssocID="{D1F1B704-81CA-471A-8133-EE0E3D2F6951}" presName="textNode" presStyleLbl="node1" presStyleIdx="0" presStyleCnt="5">
        <dgm:presLayoutVars>
          <dgm:bulletEnabled val="1"/>
        </dgm:presLayoutVars>
      </dgm:prSet>
      <dgm:spPr/>
    </dgm:pt>
    <dgm:pt modelId="{39079CB2-5E85-4388-B4BD-E8C28ABA7572}" type="pres">
      <dgm:prSet presAssocID="{451F7807-C34B-4DDD-8F19-D7E1D8C5A560}" presName="sibTrans" presStyleCnt="0"/>
      <dgm:spPr/>
    </dgm:pt>
    <dgm:pt modelId="{CA56E845-A6C3-4D66-9B1D-6CB595A80B7F}" type="pres">
      <dgm:prSet presAssocID="{33BBA62F-C389-45AD-A644-2F0235DE97FC}" presName="textNode" presStyleLbl="node1" presStyleIdx="1" presStyleCnt="5">
        <dgm:presLayoutVars>
          <dgm:bulletEnabled val="1"/>
        </dgm:presLayoutVars>
      </dgm:prSet>
      <dgm:spPr/>
    </dgm:pt>
    <dgm:pt modelId="{1BB15BB9-920F-45AB-B11F-AFF5535AEA51}" type="pres">
      <dgm:prSet presAssocID="{DBC9A436-B550-4FFF-A012-CB1D509F3DDE}" presName="sibTrans" presStyleCnt="0"/>
      <dgm:spPr/>
    </dgm:pt>
    <dgm:pt modelId="{B82B18AA-EF92-4932-B4FB-2F5F1342087F}" type="pres">
      <dgm:prSet presAssocID="{041A0D64-B221-4E0C-A62C-1D39967348B1}" presName="textNode" presStyleLbl="node1" presStyleIdx="2" presStyleCnt="5" custLinFactNeighborX="7005" custLinFactNeighborY="-1308">
        <dgm:presLayoutVars>
          <dgm:bulletEnabled val="1"/>
        </dgm:presLayoutVars>
      </dgm:prSet>
      <dgm:spPr/>
    </dgm:pt>
    <dgm:pt modelId="{71CE91D0-B708-4FA4-BE10-665CD865C0A1}" type="pres">
      <dgm:prSet presAssocID="{36937A4A-1BF2-46F5-ABDF-3C3B0B05F190}" presName="sibTrans" presStyleCnt="0"/>
      <dgm:spPr/>
    </dgm:pt>
    <dgm:pt modelId="{642E9D7F-E2D9-4F7D-9D1D-C774EFC17DE8}" type="pres">
      <dgm:prSet presAssocID="{4D1750A9-DE59-4C85-89B1-77C00D90F4DD}" presName="textNode" presStyleLbl="node1" presStyleIdx="3" presStyleCnt="5">
        <dgm:presLayoutVars>
          <dgm:bulletEnabled val="1"/>
        </dgm:presLayoutVars>
      </dgm:prSet>
      <dgm:spPr/>
    </dgm:pt>
    <dgm:pt modelId="{23BCCC6D-5A2D-4786-BD3B-B3DE173FDAD4}" type="pres">
      <dgm:prSet presAssocID="{D0759F56-993C-4CF5-8B4B-91DA0311B7CA}" presName="sibTrans" presStyleCnt="0"/>
      <dgm:spPr/>
    </dgm:pt>
    <dgm:pt modelId="{2DE841E0-E6A1-4356-850D-7AD0D2D4040E}" type="pres">
      <dgm:prSet presAssocID="{2764DAF1-E2E2-4F6E-BAA6-3F03CC28CB8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6775F046-34CA-49DF-A1B3-AD41982A1AE9}" srcId="{6A8034CB-043C-45EE-8B6B-095A2211D74F}" destId="{041A0D64-B221-4E0C-A62C-1D39967348B1}" srcOrd="2" destOrd="0" parTransId="{97CF7EE5-00AC-4004-A770-B42F19BC9889}" sibTransId="{36937A4A-1BF2-46F5-ABDF-3C3B0B05F190}"/>
    <dgm:cxn modelId="{B7593062-A525-4115-82C7-8566F21A7AE7}" srcId="{6A8034CB-043C-45EE-8B6B-095A2211D74F}" destId="{D1F1B704-81CA-471A-8133-EE0E3D2F6951}" srcOrd="0" destOrd="0" parTransId="{4E80A486-C72F-46EE-9BB7-AC769871A236}" sibTransId="{451F7807-C34B-4DDD-8F19-D7E1D8C5A560}"/>
    <dgm:cxn modelId="{A4927264-30A6-4C10-AEE2-82E6A72767F1}" type="presOf" srcId="{6A8034CB-043C-45EE-8B6B-095A2211D74F}" destId="{E13CFA51-BAFD-47D3-A849-7BC63DCE610C}" srcOrd="0" destOrd="0" presId="urn:microsoft.com/office/officeart/2005/8/layout/hProcess9"/>
    <dgm:cxn modelId="{3713426C-FCC5-4134-84F6-C1A6F730DFBE}" type="presOf" srcId="{33BBA62F-C389-45AD-A644-2F0235DE97FC}" destId="{CA56E845-A6C3-4D66-9B1D-6CB595A80B7F}" srcOrd="0" destOrd="0" presId="urn:microsoft.com/office/officeart/2005/8/layout/hProcess9"/>
    <dgm:cxn modelId="{7264D472-A277-46E9-B48D-EFC1FF3DBC94}" srcId="{6A8034CB-043C-45EE-8B6B-095A2211D74F}" destId="{2764DAF1-E2E2-4F6E-BAA6-3F03CC28CB8E}" srcOrd="4" destOrd="0" parTransId="{7B6903C8-D183-4EC1-AA61-19F94F639F69}" sibTransId="{7B2C1AEB-8A02-4DFB-9A00-BC0A2F9B3769}"/>
    <dgm:cxn modelId="{388E7E75-0AD1-48F7-8CA4-DD33A87163F6}" type="presOf" srcId="{4D1750A9-DE59-4C85-89B1-77C00D90F4DD}" destId="{642E9D7F-E2D9-4F7D-9D1D-C774EFC17DE8}" srcOrd="0" destOrd="0" presId="urn:microsoft.com/office/officeart/2005/8/layout/hProcess9"/>
    <dgm:cxn modelId="{03EDEC9F-1EA1-4C37-8238-31C30558BFA1}" srcId="{6A8034CB-043C-45EE-8B6B-095A2211D74F}" destId="{33BBA62F-C389-45AD-A644-2F0235DE97FC}" srcOrd="1" destOrd="0" parTransId="{915E3DAF-66AA-4558-87D8-4ECC6074BA1C}" sibTransId="{DBC9A436-B550-4FFF-A012-CB1D509F3DDE}"/>
    <dgm:cxn modelId="{026FABC5-A269-4C00-BD9B-506715A4DCD4}" srcId="{6A8034CB-043C-45EE-8B6B-095A2211D74F}" destId="{4D1750A9-DE59-4C85-89B1-77C00D90F4DD}" srcOrd="3" destOrd="0" parTransId="{B03473F9-62EF-43CE-BEF3-D580A0A6B087}" sibTransId="{D0759F56-993C-4CF5-8B4B-91DA0311B7CA}"/>
    <dgm:cxn modelId="{815467C9-CC3C-496C-A336-F979076F5A0B}" type="presOf" srcId="{D1F1B704-81CA-471A-8133-EE0E3D2F6951}" destId="{C279468B-E291-4967-A3D5-C1B003D36A8F}" srcOrd="0" destOrd="0" presId="urn:microsoft.com/office/officeart/2005/8/layout/hProcess9"/>
    <dgm:cxn modelId="{A9AB26EE-1542-49BF-9CCF-D14064603E79}" type="presOf" srcId="{041A0D64-B221-4E0C-A62C-1D39967348B1}" destId="{B82B18AA-EF92-4932-B4FB-2F5F1342087F}" srcOrd="0" destOrd="0" presId="urn:microsoft.com/office/officeart/2005/8/layout/hProcess9"/>
    <dgm:cxn modelId="{DE4159F7-F869-4B4C-9952-7ECCA0B0B8CD}" type="presOf" srcId="{2764DAF1-E2E2-4F6E-BAA6-3F03CC28CB8E}" destId="{2DE841E0-E6A1-4356-850D-7AD0D2D4040E}" srcOrd="0" destOrd="0" presId="urn:microsoft.com/office/officeart/2005/8/layout/hProcess9"/>
    <dgm:cxn modelId="{01B22384-B143-44F6-BC8B-5FF4A62F9496}" type="presParOf" srcId="{E13CFA51-BAFD-47D3-A849-7BC63DCE610C}" destId="{C301A2AA-87E6-4235-9010-3D0F7DB9878D}" srcOrd="0" destOrd="0" presId="urn:microsoft.com/office/officeart/2005/8/layout/hProcess9"/>
    <dgm:cxn modelId="{A03EF5E5-3841-4E32-A541-464A550CDF69}" type="presParOf" srcId="{E13CFA51-BAFD-47D3-A849-7BC63DCE610C}" destId="{755CA1A3-AA5E-4406-800C-BD410E70EB7E}" srcOrd="1" destOrd="0" presId="urn:microsoft.com/office/officeart/2005/8/layout/hProcess9"/>
    <dgm:cxn modelId="{EF04726D-75A6-4963-8DB2-29045F68ED1E}" type="presParOf" srcId="{755CA1A3-AA5E-4406-800C-BD410E70EB7E}" destId="{C279468B-E291-4967-A3D5-C1B003D36A8F}" srcOrd="0" destOrd="0" presId="urn:microsoft.com/office/officeart/2005/8/layout/hProcess9"/>
    <dgm:cxn modelId="{B979AEC9-9B6A-4C51-BB00-097940B31083}" type="presParOf" srcId="{755CA1A3-AA5E-4406-800C-BD410E70EB7E}" destId="{39079CB2-5E85-4388-B4BD-E8C28ABA7572}" srcOrd="1" destOrd="0" presId="urn:microsoft.com/office/officeart/2005/8/layout/hProcess9"/>
    <dgm:cxn modelId="{45FDF5C2-C4B5-4CBC-B3A2-2D7B4685906C}" type="presParOf" srcId="{755CA1A3-AA5E-4406-800C-BD410E70EB7E}" destId="{CA56E845-A6C3-4D66-9B1D-6CB595A80B7F}" srcOrd="2" destOrd="0" presId="urn:microsoft.com/office/officeart/2005/8/layout/hProcess9"/>
    <dgm:cxn modelId="{99585986-940A-4CDE-A77E-EA55171828D2}" type="presParOf" srcId="{755CA1A3-AA5E-4406-800C-BD410E70EB7E}" destId="{1BB15BB9-920F-45AB-B11F-AFF5535AEA51}" srcOrd="3" destOrd="0" presId="urn:microsoft.com/office/officeart/2005/8/layout/hProcess9"/>
    <dgm:cxn modelId="{553DE0C7-A46E-4C95-8F40-5CEFCF5CA7D4}" type="presParOf" srcId="{755CA1A3-AA5E-4406-800C-BD410E70EB7E}" destId="{B82B18AA-EF92-4932-B4FB-2F5F1342087F}" srcOrd="4" destOrd="0" presId="urn:microsoft.com/office/officeart/2005/8/layout/hProcess9"/>
    <dgm:cxn modelId="{6740F808-9113-4EDA-BE40-9062414C86BB}" type="presParOf" srcId="{755CA1A3-AA5E-4406-800C-BD410E70EB7E}" destId="{71CE91D0-B708-4FA4-BE10-665CD865C0A1}" srcOrd="5" destOrd="0" presId="urn:microsoft.com/office/officeart/2005/8/layout/hProcess9"/>
    <dgm:cxn modelId="{422C5E20-D853-49C8-864E-290CBF8894FD}" type="presParOf" srcId="{755CA1A3-AA5E-4406-800C-BD410E70EB7E}" destId="{642E9D7F-E2D9-4F7D-9D1D-C774EFC17DE8}" srcOrd="6" destOrd="0" presId="urn:microsoft.com/office/officeart/2005/8/layout/hProcess9"/>
    <dgm:cxn modelId="{1BB9B4BD-218B-4E9E-9E4F-661E619E8D79}" type="presParOf" srcId="{755CA1A3-AA5E-4406-800C-BD410E70EB7E}" destId="{23BCCC6D-5A2D-4786-BD3B-B3DE173FDAD4}" srcOrd="7" destOrd="0" presId="urn:microsoft.com/office/officeart/2005/8/layout/hProcess9"/>
    <dgm:cxn modelId="{DB301081-E539-4066-9AF9-A7815AC91F91}" type="presParOf" srcId="{755CA1A3-AA5E-4406-800C-BD410E70EB7E}" destId="{2DE841E0-E6A1-4356-850D-7AD0D2D4040E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1A2AA-87E6-4235-9010-3D0F7DB9878D}">
      <dsp:nvSpPr>
        <dsp:cNvPr id="0" name=""/>
        <dsp:cNvSpPr/>
      </dsp:nvSpPr>
      <dsp:spPr>
        <a:xfrm>
          <a:off x="1115800" y="0"/>
          <a:ext cx="12645733" cy="4733509"/>
        </a:xfrm>
        <a:prstGeom prst="rightArrow">
          <a:avLst/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9468B-E291-4967-A3D5-C1B003D36A8F}">
      <dsp:nvSpPr>
        <dsp:cNvPr id="0" name=""/>
        <dsp:cNvSpPr/>
      </dsp:nvSpPr>
      <dsp:spPr>
        <a:xfrm>
          <a:off x="4358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Create account</a:t>
          </a:r>
        </a:p>
      </dsp:txBody>
      <dsp:txXfrm>
        <a:off x="96786" y="1512480"/>
        <a:ext cx="2439017" cy="1708547"/>
      </dsp:txXfrm>
    </dsp:sp>
    <dsp:sp modelId="{CA56E845-A6C3-4D66-9B1D-6CB595A80B7F}">
      <dsp:nvSpPr>
        <dsp:cNvPr id="0" name=""/>
        <dsp:cNvSpPr/>
      </dsp:nvSpPr>
      <dsp:spPr>
        <a:xfrm>
          <a:off x="3065544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Submit code for designated analysis</a:t>
          </a:r>
        </a:p>
      </dsp:txBody>
      <dsp:txXfrm>
        <a:off x="3157972" y="1512480"/>
        <a:ext cx="2439017" cy="1708547"/>
      </dsp:txXfrm>
    </dsp:sp>
    <dsp:sp modelId="{B82B18AA-EF92-4932-B4FB-2F5F1342087F}">
      <dsp:nvSpPr>
        <dsp:cNvPr id="0" name=""/>
        <dsp:cNvSpPr/>
      </dsp:nvSpPr>
      <dsp:spPr>
        <a:xfrm>
          <a:off x="6157363" y="1395286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Code runs on validation engine</a:t>
          </a:r>
        </a:p>
      </dsp:txBody>
      <dsp:txXfrm>
        <a:off x="6249791" y="1487714"/>
        <a:ext cx="2439017" cy="1708547"/>
      </dsp:txXfrm>
    </dsp:sp>
    <dsp:sp modelId="{642E9D7F-E2D9-4F7D-9D1D-C774EFC17DE8}">
      <dsp:nvSpPr>
        <dsp:cNvPr id="0" name=""/>
        <dsp:cNvSpPr/>
      </dsp:nvSpPr>
      <dsp:spPr>
        <a:xfrm>
          <a:off x="9187916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Leaderboard updated</a:t>
          </a:r>
        </a:p>
      </dsp:txBody>
      <dsp:txXfrm>
        <a:off x="9280344" y="1512480"/>
        <a:ext cx="2439017" cy="1708547"/>
      </dsp:txXfrm>
    </dsp:sp>
    <dsp:sp modelId="{2DE841E0-E6A1-4356-850D-7AD0D2D4040E}">
      <dsp:nvSpPr>
        <dsp:cNvPr id="0" name=""/>
        <dsp:cNvSpPr/>
      </dsp:nvSpPr>
      <dsp:spPr>
        <a:xfrm>
          <a:off x="12249101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Private report sent to developer</a:t>
          </a:r>
        </a:p>
      </dsp:txBody>
      <dsp:txXfrm>
        <a:off x="12341529" y="1512480"/>
        <a:ext cx="2439017" cy="1708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794" y="0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EC682-E3D2-4887-8B61-A20B6CA7B3E6}" type="datetimeFigureOut">
              <a:rPr lang="en-US" smtClean="0"/>
              <a:pPr/>
              <a:t>5/4/23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0088" y="696913"/>
            <a:ext cx="304482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818" y="4409758"/>
            <a:ext cx="5587366" cy="4177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17926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794" y="8817926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B3236-C1C8-4DBB-BBB0-3A3E925424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33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B3236-C1C8-4DBB-BBB0-3A3E92542406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725" y="13635038"/>
            <a:ext cx="32645350" cy="9407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1038" y="24871363"/>
            <a:ext cx="26882725" cy="11217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EB550D-2FBE-426C-B598-95C2A206862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469AED-36C8-48BA-B313-9DD03554A33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363738" y="3902075"/>
            <a:ext cx="8159750" cy="351123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81313" y="3902075"/>
            <a:ext cx="24330025" cy="351123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80A4A0-DF9B-467B-ABB2-7A8D1A3111C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3BCD8F-179D-430C-B729-2E763F1B8BC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3" y="28203525"/>
            <a:ext cx="32643762" cy="87185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3" y="18602325"/>
            <a:ext cx="32643762" cy="96012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1D31AD-5483-4C0C-BD38-2BD8EF49536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81313" y="12679363"/>
            <a:ext cx="16244887" cy="26335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78600" y="12679363"/>
            <a:ext cx="16244888" cy="26335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731D99-53FB-4568-AC11-E94464FC3C6B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875" y="1757363"/>
            <a:ext cx="34563050" cy="7315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875" y="9825038"/>
            <a:ext cx="16968788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875" y="13919200"/>
            <a:ext cx="16968788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8788" y="9825038"/>
            <a:ext cx="16975137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8788" y="13919200"/>
            <a:ext cx="16975137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A2764-8966-402C-ABE7-C0D20612A44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C5641E-C7B9-44F6-BFD5-1C2E1F5A1903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45303A-D4A6-4666-AA62-6C109E52EA9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875" y="1747838"/>
            <a:ext cx="12634913" cy="74374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4575" y="1747838"/>
            <a:ext cx="21469350" cy="374602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875" y="9185275"/>
            <a:ext cx="12634913" cy="30022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8DA9D6-48BE-4623-9AEF-FC12EF97C53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925" y="30724475"/>
            <a:ext cx="23042563" cy="36258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925" y="3921125"/>
            <a:ext cx="23042563" cy="26335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925" y="34350325"/>
            <a:ext cx="23042563" cy="51514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A1090C-F0BD-42C9-B7A6-7114DDBE753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81313" y="3902075"/>
            <a:ext cx="32642175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81313" y="12679363"/>
            <a:ext cx="32642175" cy="263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881313" y="39989125"/>
            <a:ext cx="8001000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 algn="l">
              <a:defRPr sz="7700" b="0" i="0"/>
            </a:lvl1pPr>
          </a:lstStyle>
          <a:p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120688" y="39989125"/>
            <a:ext cx="12163425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 algn="ctr">
              <a:defRPr sz="7700" b="0" i="0"/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522488" y="39989125"/>
            <a:ext cx="8001000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>
              <a:defRPr sz="7700" b="0" i="0"/>
            </a:lvl1pPr>
          </a:lstStyle>
          <a:p>
            <a:fld id="{6205BCFC-D4C6-4B94-8E1A-AA0470BC1233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2pPr>
      <a:lvl3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3pPr>
      <a:lvl4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4pPr>
      <a:lvl5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1881188" indent="-1881188" algn="l" defTabSz="5016500" rtl="0" eaLnBrk="0" fontAlgn="base" hangingPunct="0">
        <a:spcBef>
          <a:spcPct val="20000"/>
        </a:spcBef>
        <a:spcAft>
          <a:spcPct val="0"/>
        </a:spcAft>
        <a:buChar char="•"/>
        <a:defRPr sz="17600">
          <a:solidFill>
            <a:schemeClr val="tx1"/>
          </a:solidFill>
          <a:latin typeface="+mn-lt"/>
          <a:ea typeface="+mn-ea"/>
          <a:cs typeface="+mn-cs"/>
        </a:defRPr>
      </a:lvl1pPr>
      <a:lvl2pPr marL="4075113" indent="-1566863" algn="l" defTabSz="5016500" rtl="0" eaLnBrk="0" fontAlgn="base" hangingPunct="0">
        <a:spcBef>
          <a:spcPct val="20000"/>
        </a:spcBef>
        <a:spcAft>
          <a:spcPct val="0"/>
        </a:spcAft>
        <a:buChar char="–"/>
        <a:defRPr sz="15400">
          <a:solidFill>
            <a:schemeClr val="tx1"/>
          </a:solidFill>
          <a:latin typeface="+mn-lt"/>
          <a:ea typeface="+mn-ea"/>
        </a:defRPr>
      </a:lvl2pPr>
      <a:lvl3pPr marL="6270625" indent="-1254125" algn="l" defTabSz="5016500" rtl="0" eaLnBrk="0" fontAlgn="base" hangingPunct="0">
        <a:spcBef>
          <a:spcPct val="20000"/>
        </a:spcBef>
        <a:spcAft>
          <a:spcPct val="0"/>
        </a:spcAft>
        <a:buChar char="•"/>
        <a:defRPr sz="13200">
          <a:solidFill>
            <a:schemeClr val="tx1"/>
          </a:solidFill>
          <a:latin typeface="+mn-lt"/>
          <a:ea typeface="+mn-ea"/>
        </a:defRPr>
      </a:lvl3pPr>
      <a:lvl4pPr marL="8778875" indent="-1254125" algn="l" defTabSz="5016500" rtl="0" eaLnBrk="0" fontAlgn="base" hangingPunct="0">
        <a:spcBef>
          <a:spcPct val="20000"/>
        </a:spcBef>
        <a:spcAft>
          <a:spcPct val="0"/>
        </a:spcAft>
        <a:buChar char="–"/>
        <a:defRPr sz="11000">
          <a:solidFill>
            <a:schemeClr val="tx1"/>
          </a:solidFill>
          <a:latin typeface="+mn-lt"/>
          <a:ea typeface="+mn-ea"/>
        </a:defRPr>
      </a:lvl4pPr>
      <a:lvl5pPr marL="11285538" indent="-1252538" algn="l" defTabSz="5016500" rtl="0" eaLnBrk="0" fontAlgn="base" hangingPunct="0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5pPr>
      <a:lvl6pPr marL="117427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6pPr>
      <a:lvl7pPr marL="121999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7pPr>
      <a:lvl8pPr marL="126571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8pPr>
      <a:lvl9pPr marL="131143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diagramDrawing" Target="../diagrams/drawing1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1.xml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CE7575-FE7B-D6FB-515B-A90ADC671B6C}"/>
              </a:ext>
            </a:extLst>
          </p:cNvPr>
          <p:cNvSpPr/>
          <p:nvPr/>
        </p:nvSpPr>
        <p:spPr bwMode="auto">
          <a:xfrm>
            <a:off x="890104" y="20505593"/>
            <a:ext cx="18088581" cy="5631007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5000" dirty="0"/>
          </a:p>
          <a:p>
            <a:pPr algn="l">
              <a:spcAft>
                <a:spcPts val="600"/>
              </a:spcAft>
            </a:pPr>
            <a:endParaRPr lang="en-US" sz="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FCEBA90-3A4F-DA07-6FED-CDD2E1520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4745" y="23619298"/>
            <a:ext cx="18164781" cy="183283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BA402C-DEA1-2649-750D-165529682470}"/>
              </a:ext>
            </a:extLst>
          </p:cNvPr>
          <p:cNvSpPr/>
          <p:nvPr/>
        </p:nvSpPr>
        <p:spPr bwMode="auto">
          <a:xfrm>
            <a:off x="19426114" y="12133897"/>
            <a:ext cx="18164781" cy="10146745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3315" name="Text Box 7"/>
          <p:cNvSpPr txBox="1">
            <a:spLocks noChangeArrowheads="1"/>
          </p:cNvSpPr>
          <p:nvPr/>
        </p:nvSpPr>
        <p:spPr bwMode="auto">
          <a:xfrm>
            <a:off x="0" y="3810000"/>
            <a:ext cx="38404800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7500" i="0" dirty="0"/>
              <a:t>PV Validation Hub</a:t>
            </a:r>
          </a:p>
        </p:txBody>
      </p:sp>
      <p:sp>
        <p:nvSpPr>
          <p:cNvPr id="13316" name="Text Box 14"/>
          <p:cNvSpPr txBox="1">
            <a:spLocks noChangeArrowheads="1"/>
          </p:cNvSpPr>
          <p:nvPr/>
        </p:nvSpPr>
        <p:spPr bwMode="auto">
          <a:xfrm>
            <a:off x="914400" y="5620941"/>
            <a:ext cx="36576000" cy="6755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5400" b="0" i="0" dirty="0"/>
              <a:t>B. Meyers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Duncan Ragsdale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K. Perry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 Michael Deceglie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Matthew Muller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Mehmet Ogut</a:t>
            </a:r>
            <a:r>
              <a:rPr lang="en-US" sz="5400" b="0" i="0" baseline="30000" dirty="0"/>
              <a:t>3</a:t>
            </a:r>
            <a:r>
              <a:rPr lang="en-US" sz="5400" b="0" i="0" dirty="0"/>
              <a:t>, Sara Miskovich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Mayank Malik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   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(1) SLAC National Accelerator Laboratory, Menlo Park, CA 94025, USA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(2) National Renewable Energy Laboratory, Golden, CO 80401, USA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(3) Stanford University, Palo Alto, CA 94305, USA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endParaRPr lang="en-US" sz="4000" b="0" i="0" dirty="0"/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 </a:t>
            </a:r>
          </a:p>
        </p:txBody>
      </p:sp>
      <p:sp>
        <p:nvSpPr>
          <p:cNvPr id="13323" name="TextBox 16"/>
          <p:cNvSpPr txBox="1">
            <a:spLocks noChangeArrowheads="1"/>
          </p:cNvSpPr>
          <p:nvPr/>
        </p:nvSpPr>
        <p:spPr bwMode="auto">
          <a:xfrm>
            <a:off x="914400" y="42737782"/>
            <a:ext cx="224028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3200" b="0" i="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itchFamily="-109" charset="0"/>
                <a:ea typeface="ＭＳ Ｐゴシック" pitchFamily="-109" charset="-128"/>
              </a:rPr>
              <a:t>This work was supported by the U.S. Department of Energy under Contract No. XXXX with the SLAC National Accelerator Laboratory, the National Renewable Energy Laboratory, and Stanford University.</a:t>
            </a:r>
          </a:p>
        </p:txBody>
      </p:sp>
      <p:cxnSp>
        <p:nvCxnSpPr>
          <p:cNvPr id="13324" name="Straight Connector 14"/>
          <p:cNvCxnSpPr>
            <a:cxnSpLocks noChangeShapeType="1"/>
          </p:cNvCxnSpPr>
          <p:nvPr/>
        </p:nvCxnSpPr>
        <p:spPr bwMode="auto">
          <a:xfrm flipV="1">
            <a:off x="914400" y="42595800"/>
            <a:ext cx="36576000" cy="152400"/>
          </a:xfrm>
          <a:prstGeom prst="line">
            <a:avLst/>
          </a:prstGeom>
          <a:noFill/>
          <a:ln w="25400">
            <a:solidFill>
              <a:srgbClr val="3161C2"/>
            </a:solidFill>
            <a:round/>
            <a:headEnd/>
            <a:tailEnd/>
          </a:ln>
        </p:spPr>
      </p:cxnSp>
      <p:sp>
        <p:nvSpPr>
          <p:cNvPr id="13392" name="Rectangle 80"/>
          <p:cNvSpPr>
            <a:spLocks noChangeArrowheads="1"/>
          </p:cNvSpPr>
          <p:nvPr/>
        </p:nvSpPr>
        <p:spPr bwMode="auto">
          <a:xfrm>
            <a:off x="38220069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3394" name="Rectangle 82"/>
          <p:cNvSpPr>
            <a:spLocks noChangeArrowheads="1"/>
          </p:cNvSpPr>
          <p:nvPr/>
        </p:nvSpPr>
        <p:spPr bwMode="auto">
          <a:xfrm>
            <a:off x="38220069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D8989B-6B7A-A6BD-96AE-73C854E6C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976852"/>
            <a:ext cx="9601200" cy="158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05085F-22D8-873F-7246-74DCF5340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7188" y="870744"/>
            <a:ext cx="7527755" cy="2150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FA862-E13D-43C4-2527-DC7E26173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6530" y="736591"/>
            <a:ext cx="6632087" cy="2160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21AF5-9FF0-D865-B013-4EF41362A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2236" y="85084"/>
            <a:ext cx="4348163" cy="4348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3DE33C-77A5-A499-DC62-8B2361BB714A}"/>
              </a:ext>
            </a:extLst>
          </p:cNvPr>
          <p:cNvSpPr txBox="1"/>
          <p:nvPr/>
        </p:nvSpPr>
        <p:spPr>
          <a:xfrm>
            <a:off x="28919933" y="1361032"/>
            <a:ext cx="3781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Funded by: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6388CF-67AD-DA7A-79C4-B2D308F7E875}"/>
              </a:ext>
            </a:extLst>
          </p:cNvPr>
          <p:cNvSpPr txBox="1"/>
          <p:nvPr/>
        </p:nvSpPr>
        <p:spPr>
          <a:xfrm>
            <a:off x="8665029" y="10875247"/>
            <a:ext cx="3429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Purpose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F3227-E88D-B78F-EEDF-D44FD65691DC}"/>
              </a:ext>
            </a:extLst>
          </p:cNvPr>
          <p:cNvSpPr txBox="1"/>
          <p:nvPr/>
        </p:nvSpPr>
        <p:spPr>
          <a:xfrm>
            <a:off x="24830037" y="10672387"/>
            <a:ext cx="8616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6000" dirty="0"/>
              <a:t>Algorithm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C1879-49EF-8980-5BC4-E73D8B4D566F}"/>
              </a:ext>
            </a:extLst>
          </p:cNvPr>
          <p:cNvSpPr txBox="1"/>
          <p:nvPr/>
        </p:nvSpPr>
        <p:spPr>
          <a:xfrm>
            <a:off x="19844659" y="11830032"/>
            <a:ext cx="17335942" cy="10125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endParaRPr lang="en-US" sz="4000" b="0" i="0" dirty="0"/>
          </a:p>
          <a:p>
            <a:pPr algn="l">
              <a:spcAft>
                <a:spcPts val="600"/>
              </a:spcAft>
            </a:pPr>
            <a:r>
              <a:rPr lang="en-US" sz="4200" b="0" i="0" dirty="0"/>
              <a:t>Plans to generate validation tests for the following types of analyses: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Estimating system degradation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Estimating soiling rate/ratio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Detecting time zone/shift issues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Estimating azimuth and tilt of a PV system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Determining inverter ‘clipping’ intervals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And more!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b="0" i="0" dirty="0"/>
          </a:p>
          <a:p>
            <a:pPr algn="l">
              <a:spcAft>
                <a:spcPts val="600"/>
              </a:spcAft>
            </a:pPr>
            <a:r>
              <a:rPr lang="en-US" sz="5000" i="0" dirty="0"/>
              <a:t>Robust Ground Truth Data Sets</a:t>
            </a:r>
            <a:endParaRPr lang="en-US" sz="40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Labeled measured data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Synthetic data sets with typical field data issues (capacity issues, outages, soiling, shading, etc.)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2E2D0-2F3D-ED6D-E55F-E3E74495AD88}"/>
              </a:ext>
            </a:extLst>
          </p:cNvPr>
          <p:cNvSpPr/>
          <p:nvPr/>
        </p:nvSpPr>
        <p:spPr bwMode="auto">
          <a:xfrm>
            <a:off x="890107" y="12133897"/>
            <a:ext cx="18088578" cy="6370975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>
              <a:spcAft>
                <a:spcPts val="600"/>
              </a:spcAft>
            </a:pPr>
            <a:endParaRPr lang="en-US" sz="5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82BA22-098D-75DA-1CFD-2D368939A67C}"/>
              </a:ext>
            </a:extLst>
          </p:cNvPr>
          <p:cNvSpPr/>
          <p:nvPr/>
        </p:nvSpPr>
        <p:spPr bwMode="auto">
          <a:xfrm>
            <a:off x="890104" y="28137321"/>
            <a:ext cx="18088583" cy="13894867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5000" dirty="0"/>
          </a:p>
          <a:p>
            <a:pPr algn="l">
              <a:spcAft>
                <a:spcPts val="600"/>
              </a:spcAft>
            </a:pPr>
            <a:endParaRPr lang="en-US" sz="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7B1AE6-4232-3AE8-A8F4-AEC4DF4E1535}"/>
              </a:ext>
            </a:extLst>
          </p:cNvPr>
          <p:cNvSpPr txBox="1"/>
          <p:nvPr/>
        </p:nvSpPr>
        <p:spPr>
          <a:xfrm>
            <a:off x="5105401" y="26670000"/>
            <a:ext cx="10820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Validation Hub User Roles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6689A0-DCD9-EABC-5E9A-DD496A5AE9B0}"/>
              </a:ext>
            </a:extLst>
          </p:cNvPr>
          <p:cNvSpPr txBox="1"/>
          <p:nvPr/>
        </p:nvSpPr>
        <p:spPr>
          <a:xfrm>
            <a:off x="1143000" y="28575000"/>
            <a:ext cx="7922967" cy="1251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000" i="0" dirty="0"/>
              <a:t>Developer Role</a:t>
            </a:r>
            <a:endParaRPr lang="en-US" sz="40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Public reporting: Scoreboard benchmarking all submitted algorithms’ performance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Private reporting: Detailed results returned to the developer, including how the algorithm performs in certain scenarios (ex: data at different sampling frequencies)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User Role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  <a:p>
            <a:pPr marL="685800" marR="0" lvl="0" indent="-685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View leaderboards and access submitted algorithm solutions for each category</a:t>
            </a:r>
          </a:p>
          <a:p>
            <a:pPr algn="l">
              <a:spcAft>
                <a:spcPts val="600"/>
              </a:spcAft>
            </a:pPr>
            <a:endParaRPr lang="en-US" sz="4200" b="0" i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9E3F6A-3CF1-3456-F4FA-4262FDEFB717}"/>
              </a:ext>
            </a:extLst>
          </p:cNvPr>
          <p:cNvSpPr txBox="1"/>
          <p:nvPr/>
        </p:nvSpPr>
        <p:spPr>
          <a:xfrm>
            <a:off x="1224200" y="12338956"/>
            <a:ext cx="17211333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Allow developers to submit PV analytics algorithms for validation.</a:t>
            </a:r>
          </a:p>
          <a:p>
            <a:pPr marL="1143000" lvl="1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dirty="0"/>
              <a:t>Degradation, soiling, tilt/</a:t>
            </a:r>
            <a:r>
              <a:rPr lang="en-US" sz="4200" b="0" dirty="0" err="1"/>
              <a:t>az</a:t>
            </a:r>
            <a:r>
              <a:rPr lang="en-US" sz="4200" b="0" dirty="0"/>
              <a:t> estimation, etc.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Well-curated validation data sets and procedures 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Consistent labeled data sets allow for side-by-side comparison of different algorithms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Public leaderboards and documentation facilitate tech transfer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Enables rapid development and benchmarking of solar algorithms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859D7-D724-168A-CC95-5364940F245E}"/>
              </a:ext>
            </a:extLst>
          </p:cNvPr>
          <p:cNvSpPr txBox="1"/>
          <p:nvPr/>
        </p:nvSpPr>
        <p:spPr>
          <a:xfrm>
            <a:off x="28487136" y="37075271"/>
            <a:ext cx="842845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500" dirty="0"/>
              <a:t>Take our feedback survey:</a:t>
            </a:r>
          </a:p>
          <a:p>
            <a:pPr>
              <a:spcAft>
                <a:spcPts val="600"/>
              </a:spcAft>
            </a:pPr>
            <a:endParaRPr lang="en-US" sz="4500" dirty="0"/>
          </a:p>
          <a:p>
            <a:pPr>
              <a:spcAft>
                <a:spcPts val="600"/>
              </a:spcAft>
            </a:pPr>
            <a:r>
              <a:rPr lang="en-US" sz="4500" dirty="0">
                <a:solidFill>
                  <a:srgbClr val="FF0000"/>
                </a:solidFill>
              </a:rPr>
              <a:t>ADD QR CODE HERE LINKING TO SURVEY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C5CEA2C-DBA7-E60E-978F-97489CFE9E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4383813"/>
              </p:ext>
            </p:extLst>
          </p:nvPr>
        </p:nvGraphicFramePr>
        <p:xfrm>
          <a:off x="2514600" y="21097604"/>
          <a:ext cx="14877334" cy="4733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1E0E414-ED79-909C-DDAF-E0E65BEF6A3E}"/>
              </a:ext>
            </a:extLst>
          </p:cNvPr>
          <p:cNvSpPr txBox="1"/>
          <p:nvPr/>
        </p:nvSpPr>
        <p:spPr>
          <a:xfrm>
            <a:off x="10472545" y="34503375"/>
            <a:ext cx="722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Private report mockup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0F002C-C4C8-32DB-EF84-67388123B6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81275" y="28922570"/>
            <a:ext cx="8598334" cy="55808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AAB7CB-6290-E694-7620-5318242CA8E5}"/>
              </a:ext>
            </a:extLst>
          </p:cNvPr>
          <p:cNvSpPr txBox="1"/>
          <p:nvPr/>
        </p:nvSpPr>
        <p:spPr>
          <a:xfrm>
            <a:off x="24424133" y="22455241"/>
            <a:ext cx="10820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Validation Hub In Action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8DEF0A-3577-12E9-28BE-DB21C652A9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21578" y="35516004"/>
            <a:ext cx="8598334" cy="54208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96EF19-F939-CD11-BCA9-9A44B102D1F7}"/>
              </a:ext>
            </a:extLst>
          </p:cNvPr>
          <p:cNvSpPr txBox="1"/>
          <p:nvPr/>
        </p:nvSpPr>
        <p:spPr>
          <a:xfrm>
            <a:off x="19981096" y="34659724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Main page of the site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97F7EB-E50C-19B8-14FF-364004624CC3}"/>
              </a:ext>
            </a:extLst>
          </p:cNvPr>
          <p:cNvSpPr txBox="1"/>
          <p:nvPr/>
        </p:nvSpPr>
        <p:spPr>
          <a:xfrm>
            <a:off x="20449138" y="40936836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Algorithm upload page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0F047F0-6645-76F1-3560-21FB135DCF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23814" y="35661600"/>
            <a:ext cx="8112679" cy="514914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FC728C0-1F5A-EBAD-2C78-9B72E456BEF4}"/>
              </a:ext>
            </a:extLst>
          </p:cNvPr>
          <p:cNvSpPr txBox="1"/>
          <p:nvPr/>
        </p:nvSpPr>
        <p:spPr>
          <a:xfrm>
            <a:off x="10268268" y="40887044"/>
            <a:ext cx="7636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Public leaderboard mockup</a:t>
            </a:r>
          </a:p>
        </p:txBody>
      </p:sp>
      <p:pic>
        <p:nvPicPr>
          <p:cNvPr id="13312" name="Picture 13311">
            <a:extLst>
              <a:ext uri="{FF2B5EF4-FFF2-40B4-BE49-F238E27FC236}">
                <a16:creationId xmlns:a16="http://schemas.microsoft.com/office/drawing/2014/main" id="{49351D4E-754E-0202-165F-534CEEE226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05317" y="28793331"/>
            <a:ext cx="8155146" cy="5475862"/>
          </a:xfrm>
          <a:prstGeom prst="rect">
            <a:avLst/>
          </a:prstGeom>
        </p:spPr>
      </p:pic>
      <p:sp>
        <p:nvSpPr>
          <p:cNvPr id="13313" name="TextBox 13312">
            <a:extLst>
              <a:ext uri="{FF2B5EF4-FFF2-40B4-BE49-F238E27FC236}">
                <a16:creationId xmlns:a16="http://schemas.microsoft.com/office/drawing/2014/main" id="{7C6272B7-DFB3-12E4-2C4B-4286D2AE6DFB}"/>
              </a:ext>
            </a:extLst>
          </p:cNvPr>
          <p:cNvSpPr txBox="1"/>
          <p:nvPr/>
        </p:nvSpPr>
        <p:spPr>
          <a:xfrm>
            <a:off x="19686530" y="24119034"/>
            <a:ext cx="17494071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Plan to have the Validation Hub available for public use by the end of 2023 (tentatively)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Currently benchmarking functions in the Python Solar-Data-Tools and </a:t>
            </a:r>
            <a:r>
              <a:rPr lang="en-US" sz="4200" b="0" i="0" dirty="0" err="1"/>
              <a:t>PVAnalytics</a:t>
            </a:r>
            <a:r>
              <a:rPr lang="en-US" sz="4200" b="0" i="0" dirty="0"/>
              <a:t> packages and using this as a framework for initial testing in the Validation Hub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</p:txBody>
      </p:sp>
      <p:pic>
        <p:nvPicPr>
          <p:cNvPr id="13314" name="Picture 13313">
            <a:extLst>
              <a:ext uri="{FF2B5EF4-FFF2-40B4-BE49-F238E27FC236}">
                <a16:creationId xmlns:a16="http://schemas.microsoft.com/office/drawing/2014/main" id="{3EF25986-6688-BA50-9A19-1378AB3219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772306" y="29002555"/>
            <a:ext cx="8565694" cy="5420833"/>
          </a:xfrm>
          <a:prstGeom prst="rect">
            <a:avLst/>
          </a:prstGeom>
        </p:spPr>
      </p:pic>
      <p:sp>
        <p:nvSpPr>
          <p:cNvPr id="13321" name="TextBox 13320">
            <a:extLst>
              <a:ext uri="{FF2B5EF4-FFF2-40B4-BE49-F238E27FC236}">
                <a16:creationId xmlns:a16="http://schemas.microsoft.com/office/drawing/2014/main" id="{907F9191-E3AE-A6E5-387B-219804D62C9A}"/>
              </a:ext>
            </a:extLst>
          </p:cNvPr>
          <p:cNvSpPr txBox="1"/>
          <p:nvPr/>
        </p:nvSpPr>
        <p:spPr>
          <a:xfrm>
            <a:off x="29471257" y="34748150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Page to scroll through different analytical tasks</a:t>
            </a:r>
          </a:p>
        </p:txBody>
      </p:sp>
      <p:sp>
        <p:nvSpPr>
          <p:cNvPr id="13322" name="TextBox 13321">
            <a:extLst>
              <a:ext uri="{FF2B5EF4-FFF2-40B4-BE49-F238E27FC236}">
                <a16:creationId xmlns:a16="http://schemas.microsoft.com/office/drawing/2014/main" id="{86E4503C-C347-94F8-4E44-630F1DE744CA}"/>
              </a:ext>
            </a:extLst>
          </p:cNvPr>
          <p:cNvSpPr txBox="1"/>
          <p:nvPr/>
        </p:nvSpPr>
        <p:spPr>
          <a:xfrm>
            <a:off x="19781275" y="27713226"/>
            <a:ext cx="140207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000" i="0" dirty="0"/>
              <a:t>Prototype website screenshots: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C37BA-9E3D-E52A-7A2D-9AEAE0457860}"/>
              </a:ext>
            </a:extLst>
          </p:cNvPr>
          <p:cNvSpPr txBox="1"/>
          <p:nvPr/>
        </p:nvSpPr>
        <p:spPr>
          <a:xfrm>
            <a:off x="1452507" y="19018520"/>
            <a:ext cx="17371649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Validation Hub algorithm submission process</a:t>
            </a:r>
          </a:p>
          <a:p>
            <a:pPr algn="l">
              <a:spcAft>
                <a:spcPts val="600"/>
              </a:spcAft>
            </a:pPr>
            <a:endParaRPr lang="en-US" sz="6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7739</TotalTime>
  <Words>398</Words>
  <Application>Microsoft Macintosh PowerPoint</Application>
  <PresentationFormat>Custom</PresentationFormat>
  <Paragraphs>57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Blank Presentation</vt:lpstr>
      <vt:lpstr>PowerPoint Presentation</vt:lpstr>
    </vt:vector>
  </TitlesOfParts>
  <Company>Bill Gillies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Gillies</dc:creator>
  <cp:lastModifiedBy>Bennet E Meyers-Im</cp:lastModifiedBy>
  <cp:revision>545</cp:revision>
  <cp:lastPrinted>2009-08-21T21:57:41Z</cp:lastPrinted>
  <dcterms:created xsi:type="dcterms:W3CDTF">2009-08-19T15:15:49Z</dcterms:created>
  <dcterms:modified xsi:type="dcterms:W3CDTF">2023-05-04T20:03:58Z</dcterms:modified>
</cp:coreProperties>
</file>